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73" r:id="rId4"/>
    <p:sldId id="275" r:id="rId5"/>
    <p:sldId id="274" r:id="rId6"/>
    <p:sldId id="272" r:id="rId7"/>
    <p:sldId id="270" r:id="rId8"/>
    <p:sldId id="259" r:id="rId9"/>
    <p:sldId id="268" r:id="rId10"/>
    <p:sldId id="277" r:id="rId11"/>
    <p:sldId id="276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37" autoAdjust="0"/>
  </p:normalViewPr>
  <p:slideViewPr>
    <p:cSldViewPr snapToGrid="0">
      <p:cViewPr varScale="1">
        <p:scale>
          <a:sx n="71" d="100"/>
          <a:sy n="71" d="100"/>
        </p:scale>
        <p:origin x="69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69FD-FEC5-4CA8-8735-3CC8F3CDC0A3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37D5-3884-4BD1-9BF2-EFEC70ED9D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65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E-bike </a:t>
            </a:r>
            <a:r>
              <a:rPr lang="en-US" dirty="0" err="1"/>
              <a:t>markt</a:t>
            </a:r>
            <a:r>
              <a:rPr lang="en-US" dirty="0"/>
              <a:t> </a:t>
            </a:r>
            <a:r>
              <a:rPr lang="en-US" dirty="0" err="1"/>
              <a:t>groeit</a:t>
            </a:r>
            <a:r>
              <a:rPr lang="en-US" dirty="0"/>
              <a:t>,</a:t>
            </a:r>
            <a:r>
              <a:rPr lang="en-US" baseline="0" dirty="0"/>
              <a:t> maar het </a:t>
            </a:r>
            <a:r>
              <a:rPr lang="en-US" baseline="0" dirty="0" err="1"/>
              <a:t>aantal</a:t>
            </a:r>
            <a:r>
              <a:rPr lang="en-US" baseline="0" dirty="0"/>
              <a:t> </a:t>
            </a:r>
            <a:r>
              <a:rPr lang="en-US" baseline="0" dirty="0" err="1"/>
              <a:t>laadpunten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041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</a:p>
          <a:p>
            <a:r>
              <a:rPr lang="en-US" baseline="0" dirty="0"/>
              <a:t>8e per dag – </a:t>
            </a:r>
            <a:r>
              <a:rPr lang="en-US" baseline="0" dirty="0" err="1"/>
              <a:t>gerichtere</a:t>
            </a:r>
            <a:r>
              <a:rPr lang="en-US" baseline="0" dirty="0"/>
              <a:t> </a:t>
            </a:r>
            <a:r>
              <a:rPr lang="en-US" baseline="0" dirty="0" err="1"/>
              <a:t>reclame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uitgebreide</a:t>
            </a:r>
            <a:r>
              <a:rPr lang="en-US" baseline="0" dirty="0"/>
              <a:t> </a:t>
            </a:r>
            <a:r>
              <a:rPr lang="en-US" baseline="0" dirty="0" err="1"/>
              <a:t>statistiek</a:t>
            </a:r>
            <a:r>
              <a:rPr lang="en-US" baseline="0" dirty="0"/>
              <a:t> </a:t>
            </a:r>
            <a:r>
              <a:rPr lang="en-US" baseline="0" dirty="0" err="1"/>
              <a:t>beschikbaar</a:t>
            </a:r>
            <a:endParaRPr lang="en-US" baseline="0" dirty="0"/>
          </a:p>
          <a:p>
            <a:r>
              <a:rPr lang="en-US" baseline="0" dirty="0"/>
              <a:t>0.5e per </a:t>
            </a:r>
            <a:r>
              <a:rPr lang="en-US" baseline="0" dirty="0" err="1"/>
              <a:t>gebruiker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videos, banners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lokale</a:t>
            </a:r>
            <a:r>
              <a:rPr lang="en-US" baseline="0" dirty="0"/>
              <a:t> </a:t>
            </a:r>
            <a:r>
              <a:rPr lang="en-US" baseline="0" dirty="0" err="1"/>
              <a:t>reclames</a:t>
            </a:r>
            <a:endParaRPr lang="en-US" baseline="0" dirty="0"/>
          </a:p>
          <a:p>
            <a:r>
              <a:rPr lang="en-US" baseline="0" dirty="0" err="1"/>
              <a:t>Boete</a:t>
            </a:r>
            <a:r>
              <a:rPr lang="en-US" baseline="0" dirty="0"/>
              <a:t> van 5e/</a:t>
            </a:r>
            <a:r>
              <a:rPr lang="en-US" baseline="0" dirty="0" err="1"/>
              <a:t>uur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uitloop</a:t>
            </a:r>
            <a:r>
              <a:rPr lang="en-US" baseline="0" dirty="0"/>
              <a:t>; </a:t>
            </a:r>
            <a:r>
              <a:rPr lang="en-US" baseline="0" dirty="0" err="1"/>
              <a:t>verwacht</a:t>
            </a:r>
            <a:r>
              <a:rPr lang="en-US" baseline="0" dirty="0"/>
              <a:t> 1 op 10 </a:t>
            </a:r>
            <a:r>
              <a:rPr lang="en-US" baseline="0" dirty="0" err="1"/>
              <a:t>gebruikers</a:t>
            </a:r>
            <a:r>
              <a:rPr lang="en-US" baseline="0" dirty="0"/>
              <a:t> 30 min </a:t>
            </a:r>
            <a:r>
              <a:rPr lang="en-US" baseline="0" dirty="0" err="1"/>
              <a:t>uitloop</a:t>
            </a:r>
            <a:endParaRPr lang="en-US" baseline="0" dirty="0"/>
          </a:p>
          <a:p>
            <a:r>
              <a:rPr lang="en-US" baseline="0" dirty="0"/>
              <a:t>20% </a:t>
            </a:r>
            <a:r>
              <a:rPr lang="en-US" baseline="0" dirty="0" err="1"/>
              <a:t>winst</a:t>
            </a:r>
            <a:r>
              <a:rPr lang="en-US" baseline="0" dirty="0"/>
              <a:t> op </a:t>
            </a:r>
            <a:r>
              <a:rPr lang="en-US" baseline="0" dirty="0" err="1"/>
              <a:t>bedrijfspalen</a:t>
            </a:r>
            <a:endParaRPr lang="en-US" baseline="0" dirty="0"/>
          </a:p>
          <a:p>
            <a:r>
              <a:rPr lang="en-US" baseline="0" dirty="0"/>
              <a:t>200 kWh/</a:t>
            </a:r>
            <a:r>
              <a:rPr lang="en-US" baseline="0" dirty="0" err="1"/>
              <a:t>paneel</a:t>
            </a:r>
            <a:r>
              <a:rPr lang="en-US" baseline="0" dirty="0"/>
              <a:t>/</a:t>
            </a:r>
            <a:r>
              <a:rPr lang="en-US" baseline="0" dirty="0" err="1"/>
              <a:t>jaar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55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962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Bedrijven</a:t>
            </a:r>
            <a:r>
              <a:rPr lang="en-US" dirty="0"/>
              <a:t> </a:t>
            </a:r>
            <a:r>
              <a:rPr lang="en-US" dirty="0" err="1"/>
              <a:t>groeien</a:t>
            </a:r>
            <a:r>
              <a:rPr lang="en-US" baseline="0" dirty="0"/>
              <a:t> op </a:t>
            </a:r>
            <a:r>
              <a:rPr lang="en-US" baseline="0" dirty="0" err="1"/>
              <a:t>eenzelfde</a:t>
            </a:r>
            <a:r>
              <a:rPr lang="en-US" baseline="0" dirty="0"/>
              <a:t> </a:t>
            </a:r>
            <a:r>
              <a:rPr lang="en-US" baseline="0" dirty="0" err="1"/>
              <a:t>manier</a:t>
            </a:r>
            <a:r>
              <a:rPr lang="en-US" baseline="0" dirty="0"/>
              <a:t>; </a:t>
            </a:r>
            <a:r>
              <a:rPr lang="en-US" baseline="0" dirty="0" err="1"/>
              <a:t>piekt</a:t>
            </a:r>
            <a:r>
              <a:rPr lang="en-US" baseline="0" dirty="0"/>
              <a:t> op </a:t>
            </a:r>
            <a:r>
              <a:rPr lang="en-US" baseline="0" dirty="0" err="1"/>
              <a:t>ongeveer</a:t>
            </a:r>
            <a:r>
              <a:rPr lang="en-US" baseline="0" dirty="0"/>
              <a:t> 0.8 </a:t>
            </a:r>
            <a:r>
              <a:rPr lang="en-US" baseline="0" dirty="0" err="1"/>
              <a:t>bedrijf</a:t>
            </a:r>
            <a:r>
              <a:rPr lang="en-US" baseline="0" dirty="0"/>
              <a:t> per </a:t>
            </a:r>
            <a:r>
              <a:rPr lang="en-US" baseline="0" dirty="0" err="1"/>
              <a:t>maand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224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: </a:t>
            </a:r>
            <a:r>
              <a:rPr lang="en-US" dirty="0" err="1"/>
              <a:t>klantenservice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reclamepartners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eind-gebruikers</a:t>
            </a:r>
            <a:endParaRPr lang="en-US" baseline="0" dirty="0"/>
          </a:p>
          <a:p>
            <a:r>
              <a:rPr lang="en-US" baseline="0" dirty="0"/>
              <a:t>Open en </a:t>
            </a:r>
            <a:r>
              <a:rPr lang="en-US" baseline="0" dirty="0" err="1"/>
              <a:t>toegankelijk</a:t>
            </a:r>
            <a:r>
              <a:rPr lang="en-US" baseline="0" dirty="0"/>
              <a:t> 2: </a:t>
            </a:r>
            <a:r>
              <a:rPr lang="en-US" baseline="0" dirty="0" err="1"/>
              <a:t>geen</a:t>
            </a:r>
            <a:r>
              <a:rPr lang="en-US" baseline="0" dirty="0"/>
              <a:t> </a:t>
            </a:r>
            <a:r>
              <a:rPr lang="en-US" baseline="0" dirty="0" err="1"/>
              <a:t>drempel</a:t>
            </a:r>
            <a:r>
              <a:rPr lang="en-US" baseline="0" dirty="0"/>
              <a:t> </a:t>
            </a:r>
            <a:r>
              <a:rPr lang="en-US" baseline="0" dirty="0" err="1"/>
              <a:t>tussen</a:t>
            </a:r>
            <a:r>
              <a:rPr lang="en-US" baseline="0" dirty="0"/>
              <a:t> </a:t>
            </a:r>
            <a:r>
              <a:rPr lang="en-US" baseline="0" dirty="0" err="1"/>
              <a:t>werknemer</a:t>
            </a:r>
            <a:r>
              <a:rPr lang="en-US" baseline="0" dirty="0"/>
              <a:t> en </a:t>
            </a:r>
            <a:r>
              <a:rPr lang="en-US" baseline="0" dirty="0" err="1"/>
              <a:t>werkgever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768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Figuur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opgewerkt</a:t>
            </a:r>
            <a:r>
              <a:rPr lang="en-US" baseline="0" dirty="0"/>
              <a:t> </a:t>
            </a:r>
            <a:r>
              <a:rPr lang="en-US" baseline="0" dirty="0" err="1"/>
              <a:t>vermogen</a:t>
            </a:r>
            <a:r>
              <a:rPr lang="en-US" baseline="0" dirty="0"/>
              <a:t> via </a:t>
            </a:r>
            <a:r>
              <a:rPr lang="en-US" baseline="0" dirty="0" err="1"/>
              <a:t>zonnepanelen</a:t>
            </a:r>
            <a:r>
              <a:rPr lang="en-US" baseline="0" dirty="0"/>
              <a:t> in Nederland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589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479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065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Opladen</a:t>
            </a:r>
            <a:r>
              <a:rPr lang="en-US" dirty="0">
                <a:solidFill>
                  <a:schemeClr val="bg1"/>
                </a:solidFill>
              </a:rPr>
              <a:t> van e-bikes </a:t>
            </a:r>
            <a:r>
              <a:rPr lang="en-US" dirty="0" err="1">
                <a:solidFill>
                  <a:schemeClr val="bg1"/>
                </a:solidFill>
              </a:rPr>
              <a:t>duurt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groen</a:t>
            </a:r>
            <a:r>
              <a:rPr lang="en-US" dirty="0">
                <a:solidFill>
                  <a:schemeClr val="bg1"/>
                </a:solidFill>
              </a:rPr>
              <a:t> imago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steden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bedrijven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Informative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paal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70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Ethiek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zuinig</a:t>
            </a:r>
            <a:r>
              <a:rPr lang="en-US" baseline="0" dirty="0">
                <a:solidFill>
                  <a:schemeClr val="bg1"/>
                </a:solidFill>
              </a:rPr>
              <a:t> op het milieu is </a:t>
            </a:r>
            <a:r>
              <a:rPr lang="en-US" baseline="0" dirty="0" err="1">
                <a:solidFill>
                  <a:schemeClr val="bg1"/>
                </a:solidFill>
              </a:rPr>
              <a:t>een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deugd</a:t>
            </a:r>
            <a:endParaRPr lang="en-US" baseline="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baseline="0" dirty="0" err="1">
                <a:solidFill>
                  <a:schemeClr val="bg1"/>
                </a:solidFill>
              </a:rPr>
              <a:t>Ethiek</a:t>
            </a:r>
            <a:r>
              <a:rPr lang="en-US" baseline="0" dirty="0">
                <a:solidFill>
                  <a:schemeClr val="bg1"/>
                </a:solidFill>
              </a:rPr>
              <a:t>: het is </a:t>
            </a:r>
            <a:r>
              <a:rPr lang="en-US" baseline="0" dirty="0" err="1">
                <a:solidFill>
                  <a:schemeClr val="bg1"/>
                </a:solidFill>
              </a:rPr>
              <a:t>universaliseerbaar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350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aanschafkosten</a:t>
            </a:r>
            <a:r>
              <a:rPr lang="en-US" dirty="0"/>
              <a:t> –</a:t>
            </a:r>
            <a:r>
              <a:rPr lang="en-US" baseline="0" dirty="0"/>
              <a:t> </a:t>
            </a:r>
            <a:r>
              <a:rPr lang="en-US" baseline="0" dirty="0" err="1"/>
              <a:t>Gemeenten</a:t>
            </a:r>
            <a:r>
              <a:rPr lang="en-US" baseline="0" dirty="0"/>
              <a:t> </a:t>
            </a:r>
            <a:r>
              <a:rPr lang="en-US" baseline="0" dirty="0" err="1"/>
              <a:t>hoeven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stukje</a:t>
            </a:r>
            <a:r>
              <a:rPr lang="en-US" baseline="0" dirty="0"/>
              <a:t> </a:t>
            </a:r>
            <a:r>
              <a:rPr lang="en-US" baseline="0" dirty="0" err="1"/>
              <a:t>grond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geven</a:t>
            </a:r>
            <a:r>
              <a:rPr lang="en-US" baseline="0" dirty="0"/>
              <a:t> en </a:t>
            </a: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plaatsen</a:t>
            </a:r>
            <a:r>
              <a:rPr lang="en-US" baseline="0" dirty="0"/>
              <a:t> hem.</a:t>
            </a:r>
          </a:p>
          <a:p>
            <a:r>
              <a:rPr lang="en-US" baseline="0" dirty="0" err="1"/>
              <a:t>Flexibel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bedrijven</a:t>
            </a:r>
            <a:r>
              <a:rPr lang="en-US" baseline="0" dirty="0"/>
              <a:t> – Het </a:t>
            </a:r>
            <a:r>
              <a:rPr lang="en-US" baseline="0" dirty="0" err="1"/>
              <a:t>systeem</a:t>
            </a:r>
            <a:r>
              <a:rPr lang="en-US" baseline="0" dirty="0"/>
              <a:t> is </a:t>
            </a:r>
            <a:r>
              <a:rPr lang="en-US" baseline="0" dirty="0" err="1"/>
              <a:t>modulair</a:t>
            </a:r>
            <a:r>
              <a:rPr lang="en-US" baseline="0" dirty="0"/>
              <a:t> en </a:t>
            </a:r>
            <a:r>
              <a:rPr lang="en-US" baseline="0" dirty="0" err="1"/>
              <a:t>bedrijven</a:t>
            </a:r>
            <a:r>
              <a:rPr lang="en-US" baseline="0" dirty="0"/>
              <a:t> </a:t>
            </a:r>
            <a:r>
              <a:rPr lang="en-US" baseline="0" dirty="0" err="1"/>
              <a:t>kiezen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hoeveel</a:t>
            </a:r>
            <a:r>
              <a:rPr lang="en-US" baseline="0" dirty="0"/>
              <a:t> </a:t>
            </a:r>
            <a:r>
              <a:rPr lang="en-US" baseline="0" dirty="0" err="1"/>
              <a:t>ze</a:t>
            </a:r>
            <a:r>
              <a:rPr lang="en-US" baseline="0" dirty="0"/>
              <a:t>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betalen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Voor</a:t>
            </a:r>
            <a:r>
              <a:rPr lang="en-US" baseline="0" dirty="0"/>
              <a:t> 250 – </a:t>
            </a:r>
            <a:r>
              <a:rPr lang="en-US" baseline="0" dirty="0" err="1"/>
              <a:t>zonder</a:t>
            </a:r>
            <a:r>
              <a:rPr lang="en-US" baseline="0" dirty="0"/>
              <a:t> </a:t>
            </a:r>
            <a:r>
              <a:rPr lang="en-US" baseline="0" dirty="0" err="1"/>
              <a:t>zonnepanelen</a:t>
            </a:r>
            <a:r>
              <a:rPr lang="en-US" baseline="0" dirty="0"/>
              <a:t>, 4 </a:t>
            </a:r>
            <a:r>
              <a:rPr lang="en-US" baseline="0" dirty="0" err="1"/>
              <a:t>robuuste</a:t>
            </a:r>
            <a:r>
              <a:rPr lang="en-US" baseline="0" dirty="0"/>
              <a:t> </a:t>
            </a:r>
            <a:r>
              <a:rPr lang="en-US" baseline="0" dirty="0" err="1"/>
              <a:t>stekkerdozen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buiten</a:t>
            </a:r>
            <a:r>
              <a:rPr lang="en-US" baseline="0" dirty="0"/>
              <a:t> met </a:t>
            </a:r>
            <a:r>
              <a:rPr lang="en-US" baseline="0" dirty="0" err="1"/>
              <a:t>snellader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de </a:t>
            </a:r>
            <a:r>
              <a:rPr lang="en-US" baseline="0" dirty="0" err="1"/>
              <a:t>muur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525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63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9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8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0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53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31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83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90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14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5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30-6-2016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18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-1295400" y="-412979"/>
            <a:ext cx="13916025" cy="4686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2957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31631" y="2441711"/>
            <a:ext cx="10128738" cy="103197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het gratis </a:t>
            </a:r>
            <a:r>
              <a:rPr lang="en-US" dirty="0" err="1"/>
              <a:t>groen</a:t>
            </a:r>
            <a:r>
              <a:rPr lang="en-US" dirty="0"/>
              <a:t> </a:t>
            </a:r>
            <a:r>
              <a:rPr lang="en-US" dirty="0" err="1"/>
              <a:t>opladen</a:t>
            </a:r>
            <a:r>
              <a:rPr lang="en-US" dirty="0"/>
              <a:t> van je 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fiets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511574"/>
            <a:ext cx="9144000" cy="220686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Groep</a:t>
            </a:r>
            <a:r>
              <a:rPr lang="en-US" dirty="0"/>
              <a:t> D</a:t>
            </a:r>
          </a:p>
          <a:p>
            <a:r>
              <a:rPr lang="en-US" dirty="0" err="1"/>
              <a:t>Nourdin</a:t>
            </a:r>
            <a:r>
              <a:rPr lang="en-US" dirty="0"/>
              <a:t> </a:t>
            </a:r>
            <a:r>
              <a:rPr lang="en-US" dirty="0" err="1"/>
              <a:t>Aït</a:t>
            </a:r>
            <a:r>
              <a:rPr lang="en-US" dirty="0"/>
              <a:t> El Mehdi 	4276825</a:t>
            </a:r>
          </a:p>
          <a:p>
            <a:r>
              <a:rPr lang="en-US" dirty="0" err="1"/>
              <a:t>Daniël</a:t>
            </a:r>
            <a:r>
              <a:rPr lang="en-US" dirty="0"/>
              <a:t> </a:t>
            </a:r>
            <a:r>
              <a:rPr lang="en-US" dirty="0" err="1"/>
              <a:t>Brouwer</a:t>
            </a:r>
            <a:r>
              <a:rPr lang="en-US" dirty="0"/>
              <a:t> 	4288297</a:t>
            </a:r>
          </a:p>
          <a:p>
            <a:r>
              <a:rPr lang="en-US" dirty="0"/>
              <a:t>Tim </a:t>
            </a:r>
            <a:r>
              <a:rPr lang="en-US" dirty="0" err="1"/>
              <a:t>Hosman</a:t>
            </a:r>
            <a:r>
              <a:rPr lang="en-US" dirty="0"/>
              <a:t> 	4275691</a:t>
            </a:r>
          </a:p>
          <a:p>
            <a:r>
              <a:rPr lang="en-US" dirty="0"/>
              <a:t>Timothy de Moor	 4272536</a:t>
            </a:r>
          </a:p>
          <a:p>
            <a:r>
              <a:rPr lang="en-US" dirty="0"/>
              <a:t>Job van </a:t>
            </a:r>
            <a:r>
              <a:rPr lang="en-US" dirty="0" err="1"/>
              <a:t>Staveren</a:t>
            </a:r>
            <a:r>
              <a:rPr lang="en-US" dirty="0"/>
              <a:t>	 4317386</a:t>
            </a:r>
          </a:p>
          <a:p>
            <a:r>
              <a:rPr lang="en-US" dirty="0"/>
              <a:t>David </a:t>
            </a:r>
            <a:r>
              <a:rPr lang="en-US" dirty="0" err="1"/>
              <a:t>Veselka</a:t>
            </a:r>
            <a:r>
              <a:rPr lang="en-US" dirty="0"/>
              <a:t>	 4280199</a:t>
            </a:r>
          </a:p>
        </p:txBody>
      </p:sp>
    </p:spTree>
    <p:extLst>
      <p:ext uri="{BB962C8B-B14F-4D97-AF65-F5344CB8AC3E}">
        <p14:creationId xmlns:p14="http://schemas.microsoft.com/office/powerpoint/2010/main" val="23998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Kanalen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static1.q-music.vmmacdn.be/4/ee/8a/d9/1247531/anw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114800"/>
            <a:ext cx="3757838" cy="2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nformatiebord-cdn-images-738281.c.cdn77.org/imgfill/276/276/user/shop/img/e08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88" y="1527921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:\Downloads\design_app_instellinge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1" y="1527921"/>
            <a:ext cx="2522890" cy="45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Tijdelijke aanduiding voor inhoud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15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PRIJSSTrATEGIE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69152"/>
              </p:ext>
            </p:extLst>
          </p:nvPr>
        </p:nvGraphicFramePr>
        <p:xfrm>
          <a:off x="750913" y="2011680"/>
          <a:ext cx="7625694" cy="326140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887706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3737988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685824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Gemeenten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>
                          <a:solidFill>
                            <a:sysClr val="windowText" lastClr="000000"/>
                          </a:solidFill>
                        </a:rPr>
                        <a:t>Bedrijven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Geen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aanschafkosten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Aanschafkosten vanaf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€250,-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Reclame op</a:t>
                      </a:r>
                      <a:r>
                        <a:rPr lang="nl-NL" sz="2800" baseline="0" dirty="0">
                          <a:solidFill>
                            <a:sysClr val="windowText" lastClr="000000"/>
                          </a:solidFill>
                        </a:rPr>
                        <a:t> het laadstation en in de </a:t>
                      </a:r>
                      <a:r>
                        <a:rPr lang="nl-NL" sz="2800" baseline="0" dirty="0" err="1">
                          <a:solidFill>
                            <a:sysClr val="windowText" lastClr="000000"/>
                          </a:solidFill>
                        </a:rPr>
                        <a:t>app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 Laadstation en </a:t>
                      </a:r>
                    </a:p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nl-NL" sz="2800" dirty="0" err="1">
                          <a:solidFill>
                            <a:sysClr val="windowText" lastClr="000000"/>
                          </a:solidFill>
                        </a:rPr>
                        <a:t>app</a:t>
                      </a:r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reclamevrij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685824">
                <a:tc gridSpan="2"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       Gratis</a:t>
                      </a:r>
                      <a:r>
                        <a:rPr lang="nl-NL" sz="2800" baseline="0" dirty="0">
                          <a:solidFill>
                            <a:sysClr val="windowText" lastClr="000000"/>
                          </a:solidFill>
                        </a:rPr>
                        <a:t> voor de consument/gebruiker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8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6061292" y="2070646"/>
            <a:ext cx="2704279" cy="2230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Gemeenten: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reclame-inkomsten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Bedrijven: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aanschafkosten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:\Downloads\Kas grafiek merg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"/>
          <a:stretch/>
        </p:blipFill>
        <p:spPr bwMode="auto">
          <a:xfrm>
            <a:off x="108291" y="1749553"/>
            <a:ext cx="6044030" cy="47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061292" y="4249745"/>
            <a:ext cx="4934857" cy="223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Kosten oplaadpunt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€8000,- 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 10 jaar 50% vernieuwingskosten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Gemiddeld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min per oplaadpunt onderhoud per maand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€8,-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 dag met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reclameborden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2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3" descr="H:\Downloads\Palen grafiek merg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79" y="1326035"/>
            <a:ext cx="6877289" cy="50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4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76161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:\Downloads\Users grafiek merg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34" y="1378053"/>
            <a:ext cx="6779716" cy="49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6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Management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55159"/>
              </p:ext>
            </p:extLst>
          </p:nvPr>
        </p:nvGraphicFramePr>
        <p:xfrm>
          <a:off x="750913" y="2011680"/>
          <a:ext cx="7101316" cy="271998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620370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3480946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67999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Engineers</a:t>
                      </a:r>
                      <a:endParaRPr lang="nl-NL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 err="1">
                          <a:solidFill>
                            <a:schemeClr val="bg1"/>
                          </a:solidFill>
                        </a:rPr>
                        <a:t>Operational</a:t>
                      </a:r>
                      <a:endParaRPr lang="nl-NL" sz="280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Software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Sales/marketing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r>
                        <a:rPr lang="nl-NL" sz="2800" dirty="0" err="1">
                          <a:solidFill>
                            <a:schemeClr val="bg1"/>
                          </a:solidFill>
                        </a:rPr>
                        <a:t>Electrical</a:t>
                      </a:r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Klantenservice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Designer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CEO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750913" y="4974680"/>
            <a:ext cx="6296718" cy="1556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568538" y="4884057"/>
            <a:ext cx="9937123" cy="164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FTE sales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werknemer per 10 oplaadpunten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FTE klantenservice medewerker per 25 oplaadpunten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 groei een verschuiving naar meer sales &amp; klantenservice medewerkers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9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Inleiding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94409"/>
            <a:ext cx="7374551" cy="494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3600" dirty="0">
                <a:solidFill>
                  <a:schemeClr val="bg1"/>
                </a:solidFill>
              </a:rPr>
              <a:t>E-bike </a:t>
            </a:r>
            <a:r>
              <a:rPr lang="en-US" sz="3600" dirty="0" err="1">
                <a:solidFill>
                  <a:schemeClr val="bg1"/>
                </a:solidFill>
              </a:rPr>
              <a:t>markt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groeit</a:t>
            </a:r>
            <a:r>
              <a:rPr lang="en-US" sz="3600" dirty="0">
                <a:solidFill>
                  <a:schemeClr val="bg1"/>
                </a:solidFill>
              </a:rPr>
              <a:t> op </a:t>
            </a:r>
            <a:r>
              <a:rPr lang="en-US" sz="3600" dirty="0" err="1">
                <a:solidFill>
                  <a:schemeClr val="bg1"/>
                </a:solidFill>
              </a:rPr>
              <a:t>hoog</a:t>
            </a:r>
            <a:r>
              <a:rPr lang="en-US" sz="3600" dirty="0">
                <a:solidFill>
                  <a:schemeClr val="bg1"/>
                </a:solidFill>
              </a:rPr>
              <a:t> tempo</a:t>
            </a:r>
          </a:p>
          <a:p>
            <a:pPr marL="0" indent="0">
              <a:buClrTx/>
              <a:buNone/>
            </a:pP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nl-NL" sz="2400" dirty="0">
                <a:solidFill>
                  <a:schemeClr val="bg1"/>
                </a:solidFill>
              </a:rPr>
              <a:t>De komende 3 jaar wil de gemeente Utrecht </a:t>
            </a:r>
            <a:r>
              <a:rPr lang="nl-NL" sz="2400" b="1" dirty="0">
                <a:solidFill>
                  <a:schemeClr val="bg1"/>
                </a:solidFill>
              </a:rPr>
              <a:t>90</a:t>
            </a:r>
            <a:r>
              <a:rPr lang="nl-NL" sz="2400" dirty="0">
                <a:solidFill>
                  <a:schemeClr val="bg1"/>
                </a:solidFill>
              </a:rPr>
              <a:t> oplaadpunten </a:t>
            </a:r>
            <a:r>
              <a:rPr lang="nl-NL" sz="2400" b="1" dirty="0">
                <a:solidFill>
                  <a:schemeClr val="bg1"/>
                </a:solidFill>
              </a:rPr>
              <a:t>per jaar </a:t>
            </a:r>
            <a:r>
              <a:rPr lang="nl-NL" sz="2400" dirty="0">
                <a:solidFill>
                  <a:schemeClr val="bg1"/>
                </a:solidFill>
              </a:rPr>
              <a:t>realiseren in de stad”</a:t>
            </a:r>
          </a:p>
          <a:p>
            <a:pPr marL="0" indent="0">
              <a:buClrTx/>
              <a:buNone/>
            </a:pPr>
            <a:r>
              <a:rPr lang="nl-NL" sz="2400" dirty="0">
                <a:solidFill>
                  <a:schemeClr val="bg1"/>
                </a:solidFill>
              </a:rPr>
              <a:t>“Bedrijven krijgen tot </a:t>
            </a:r>
            <a:r>
              <a:rPr lang="nl-NL" sz="2400" b="1" dirty="0">
                <a:solidFill>
                  <a:schemeClr val="bg1"/>
                </a:solidFill>
              </a:rPr>
              <a:t>€1500</a:t>
            </a:r>
            <a:r>
              <a:rPr lang="nl-NL" sz="2400" dirty="0">
                <a:solidFill>
                  <a:schemeClr val="bg1"/>
                </a:solidFill>
              </a:rPr>
              <a:t> subsidie per laadpaal”</a:t>
            </a:r>
          </a:p>
          <a:p>
            <a:pPr marL="0" indent="0">
              <a:buClrTx/>
              <a:buNone/>
            </a:pPr>
            <a:r>
              <a:rPr lang="en-US" sz="3600" dirty="0" err="1">
                <a:solidFill>
                  <a:schemeClr val="bg1"/>
                </a:solidFill>
              </a:rPr>
              <a:t>Aantal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oplaadpalen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groeit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nauwelijks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3"/>
            <a:ext cx="9784080" cy="46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25%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 de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fiets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naar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het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werk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1,4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miljoen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e-bikes in 2014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3204118"/>
            <a:ext cx="4493937" cy="3157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225" y="3745820"/>
            <a:ext cx="5997289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95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390 gemeenten in Nederland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Gemeenten signaleren groei 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e-bike gebruik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 den duur behoefte aan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publieke laadstations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8" descr="http://www.31volts.com/wp-content/themes/31volts/img/gu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12" y="4984078"/>
            <a:ext cx="2819601" cy="157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opronde.nl/images/1407845279723e1412d521941a89e37c9a9437d34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44" y="3748439"/>
            <a:ext cx="2573111" cy="202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Concurrentie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243">
            <a:off x="6220428" y="1417889"/>
            <a:ext cx="1737511" cy="3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www.ecotap.nl/wp-content/uploads/2014/11/OPLAADZUIL-TYPE-Z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2244671"/>
            <a:ext cx="4041640" cy="3082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9304" y="5395908"/>
            <a:ext cx="404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Laadt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pas, met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laadpas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€0,25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 kWh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Maar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uur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gebruiken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Niet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het 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1194" y="5072743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Niet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milieuvriendelijk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http://ecotap.ecotapbv.netdna-cdn.com/wp-content/uploads/2015/03/nieuwe-logo-ecotap_300x8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94" y="2824837"/>
            <a:ext cx="28575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82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Verkoopsegmenten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133346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Gemeenten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Gratis </a:t>
            </a:r>
            <a:r>
              <a:rPr lang="en-US" sz="3600" dirty="0" err="1">
                <a:solidFill>
                  <a:schemeClr val="bg1"/>
                </a:solidFill>
              </a:rPr>
              <a:t>oplaadpaal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informatiepunt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bezienswaardigheid</a:t>
            </a:r>
            <a:r>
              <a:rPr lang="en-US" sz="3600" dirty="0">
                <a:solidFill>
                  <a:schemeClr val="bg1"/>
                </a:solidFill>
              </a:rPr>
              <a:t>, imago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r>
              <a:rPr lang="en-US" sz="3600" dirty="0">
                <a:solidFill>
                  <a:schemeClr val="bg1"/>
                </a:solidFill>
              </a:rPr>
              <a:t> &amp; </a:t>
            </a:r>
            <a:r>
              <a:rPr lang="en-US" sz="3600" dirty="0" err="1">
                <a:solidFill>
                  <a:schemeClr val="bg1"/>
                </a:solidFill>
              </a:rPr>
              <a:t>universiteiten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Modulair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niet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duur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snelladen</a:t>
            </a:r>
            <a:r>
              <a:rPr lang="en-US" sz="3600" dirty="0">
                <a:solidFill>
                  <a:schemeClr val="bg1"/>
                </a:solidFill>
              </a:rPr>
              <a:t>, imago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7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Featureanalyse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85669"/>
              </p:ext>
            </p:extLst>
          </p:nvPr>
        </p:nvGraphicFramePr>
        <p:xfrm>
          <a:off x="680106" y="1661237"/>
          <a:ext cx="7579602" cy="243840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190280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Gemeenten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Gratis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Openbaar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Gebruikerssoftware</a:t>
                      </a:r>
                      <a:endParaRPr lang="nl-NL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2804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nl-NL" sz="2000">
                          <a:solidFill>
                            <a:sysClr val="windowText" lastClr="000000"/>
                          </a:solidFill>
                        </a:rPr>
                        <a:t>Informatiepunt</a:t>
                      </a:r>
                      <a:endParaRPr lang="nl-NL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54591"/>
                  </a:ext>
                </a:extLst>
              </a:tr>
            </a:tbl>
          </a:graphicData>
        </a:graphic>
      </p:graphicFrame>
      <p:sp>
        <p:nvSpPr>
          <p:cNvPr id="22" name="Tekstvak 21"/>
          <p:cNvSpPr txBox="1"/>
          <p:nvPr/>
        </p:nvSpPr>
        <p:spPr>
          <a:xfrm>
            <a:off x="4463530" y="2313603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20458"/>
              </p:ext>
            </p:extLst>
          </p:nvPr>
        </p:nvGraphicFramePr>
        <p:xfrm>
          <a:off x="680106" y="4294214"/>
          <a:ext cx="7579602" cy="220312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436481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Bedrijven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Modulair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Snelladen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ysClr val="windowText" lastClr="000000"/>
                          </a:solidFill>
                        </a:rPr>
                        <a:t>Imago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5461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  <p:pic>
        <p:nvPicPr>
          <p:cNvPr id="19" name="Afbeelding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2174087"/>
            <a:ext cx="279668" cy="27966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361297"/>
            <a:ext cx="279668" cy="279668"/>
          </a:xfrm>
          <a:prstGeom prst="rect">
            <a:avLst/>
          </a:prstGeom>
        </p:spPr>
      </p:pic>
      <p:sp>
        <p:nvSpPr>
          <p:cNvPr id="25" name="Tekstvak 24"/>
          <p:cNvSpPr txBox="1"/>
          <p:nvPr/>
        </p:nvSpPr>
        <p:spPr>
          <a:xfrm>
            <a:off x="4463530" y="2716012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4465077" y="545323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760254"/>
            <a:ext cx="279668" cy="279668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76" y="2564947"/>
            <a:ext cx="313765" cy="313765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2954620"/>
            <a:ext cx="313765" cy="313765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19" y="3344248"/>
            <a:ext cx="313765" cy="313765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3733266"/>
            <a:ext cx="313765" cy="313765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2" y="2174526"/>
            <a:ext cx="314326" cy="314326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59" y="4834251"/>
            <a:ext cx="279668" cy="279668"/>
          </a:xfrm>
          <a:prstGeom prst="rect">
            <a:avLst/>
          </a:prstGeom>
        </p:spPr>
      </p:pic>
      <p:sp>
        <p:nvSpPr>
          <p:cNvPr id="35" name="Tekstvak 34"/>
          <p:cNvSpPr txBox="1"/>
          <p:nvPr/>
        </p:nvSpPr>
        <p:spPr>
          <a:xfrm>
            <a:off x="4459461" y="587607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5238893"/>
            <a:ext cx="313765" cy="313765"/>
          </a:xfrm>
          <a:prstGeom prst="rect">
            <a:avLst/>
          </a:prstGeom>
        </p:spPr>
      </p:pic>
      <p:pic>
        <p:nvPicPr>
          <p:cNvPr id="37" name="Afbeelding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5676559"/>
            <a:ext cx="313765" cy="313765"/>
          </a:xfrm>
          <a:prstGeom prst="rect">
            <a:avLst/>
          </a:prstGeom>
        </p:spPr>
      </p:pic>
      <p:pic>
        <p:nvPicPr>
          <p:cNvPr id="38" name="Afbeelding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6149946"/>
            <a:ext cx="313765" cy="313765"/>
          </a:xfrm>
          <a:prstGeom prst="rect">
            <a:avLst/>
          </a:prstGeom>
        </p:spPr>
      </p:pic>
      <p:pic>
        <p:nvPicPr>
          <p:cNvPr id="39" name="Afbeelding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4818565"/>
            <a:ext cx="313765" cy="313765"/>
          </a:xfrm>
          <a:prstGeom prst="rect">
            <a:avLst/>
          </a:prstGeom>
        </p:spPr>
      </p:pic>
      <p:sp>
        <p:nvSpPr>
          <p:cNvPr id="40" name="Tekstvak 39"/>
          <p:cNvSpPr txBox="1"/>
          <p:nvPr/>
        </p:nvSpPr>
        <p:spPr>
          <a:xfrm>
            <a:off x="4459461" y="5011047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3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gemeenten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35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013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5">
      <a:dk1>
        <a:srgbClr val="2C2C2C"/>
      </a:dk1>
      <a:lt1>
        <a:srgbClr val="FFFFFF"/>
      </a:lt1>
      <a:dk2>
        <a:srgbClr val="41A927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1038</TotalTime>
  <Words>510</Words>
  <Application>Microsoft Office PowerPoint</Application>
  <PresentationFormat>Breedbeeld</PresentationFormat>
  <Paragraphs>148</Paragraphs>
  <Slides>15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Gestreept</vt:lpstr>
      <vt:lpstr> het gratis groen opladen van je elektrische fiets</vt:lpstr>
      <vt:lpstr>Inleiding</vt:lpstr>
      <vt:lpstr>Marktanalyse</vt:lpstr>
      <vt:lpstr>Marktanalyse</vt:lpstr>
      <vt:lpstr>Marktanalyse</vt:lpstr>
      <vt:lpstr>Verkoopsegmenten</vt:lpstr>
      <vt:lpstr>Featureanalyse</vt:lpstr>
      <vt:lpstr>Het systeem voor gemeenten</vt:lpstr>
      <vt:lpstr>Het systeem voor bedrijven</vt:lpstr>
      <vt:lpstr>Kanalen</vt:lpstr>
      <vt:lpstr>PRIJSSTrATEGIE</vt:lpstr>
      <vt:lpstr>Inkomstenprognose</vt:lpstr>
      <vt:lpstr>Inkomstenprognose</vt:lpstr>
      <vt:lpstr>Inkomstenprognose</vt:lpstr>
      <vt:lpstr>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tymtym</dc:title>
  <dc:creator>Tim Hosman</dc:creator>
  <cp:lastModifiedBy>Tim Hosman</cp:lastModifiedBy>
  <cp:revision>110</cp:revision>
  <dcterms:created xsi:type="dcterms:W3CDTF">2016-05-27T08:47:01Z</dcterms:created>
  <dcterms:modified xsi:type="dcterms:W3CDTF">2016-06-30T11:44:49Z</dcterms:modified>
</cp:coreProperties>
</file>